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87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2013/14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N°Studenti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524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2014/15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N°Studenti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674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2015/16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N°Studenti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762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009600"/>
        <c:axId val="70011136"/>
      </c:barChart>
      <c:catAx>
        <c:axId val="70009600"/>
        <c:scaling>
          <c:orientation val="minMax"/>
        </c:scaling>
        <c:delete val="0"/>
        <c:axPos val="b"/>
        <c:majorTickMark val="out"/>
        <c:minorTickMark val="none"/>
        <c:tickLblPos val="nextTo"/>
        <c:crossAx val="70011136"/>
        <c:crosses val="autoZero"/>
        <c:auto val="1"/>
        <c:lblAlgn val="ctr"/>
        <c:lblOffset val="100"/>
        <c:noMultiLvlLbl val="0"/>
      </c:catAx>
      <c:valAx>
        <c:axId val="70011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00096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324641560880169"/>
          <c:y val="5.7060630084961927E-2"/>
          <c:w val="0.32287176665859801"/>
          <c:h val="0.748552551124813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Amm. Fin. Mark.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studenti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308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Sist. Inf. Az.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studenti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Turismo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studenti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316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480896"/>
        <c:axId val="34482432"/>
      </c:barChart>
      <c:catAx>
        <c:axId val="34480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34482432"/>
        <c:crosses val="autoZero"/>
        <c:auto val="1"/>
        <c:lblAlgn val="ctr"/>
        <c:lblOffset val="100"/>
        <c:noMultiLvlLbl val="0"/>
      </c:catAx>
      <c:valAx>
        <c:axId val="344824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44808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45,7%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7,41%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46,8 %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Foglio1!$A$2:$A$4</c:f>
              <c:strCache>
                <c:ptCount val="3"/>
                <c:pt idx="0">
                  <c:v>A.F.M.</c:v>
                </c:pt>
                <c:pt idx="1">
                  <c:v>Sia</c:v>
                </c:pt>
                <c:pt idx="2">
                  <c:v>turismo 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45.7</c:v>
                </c:pt>
                <c:pt idx="1">
                  <c:v>7.41</c:v>
                </c:pt>
                <c:pt idx="2">
                  <c:v>46.8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279089360441438"/>
          <c:y val="0.18608465070493357"/>
          <c:w val="0.2660509943339629"/>
          <c:h val="0.499343653776988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936F1F4-8BBB-4295-B134-BD848AF3F7D2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0FEF901-934A-47A5-8EA3-714787E009A7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6F1F4-8BBB-4295-B134-BD848AF3F7D2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EF901-934A-47A5-8EA3-714787E009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936F1F4-8BBB-4295-B134-BD848AF3F7D2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0FEF901-934A-47A5-8EA3-714787E009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6F1F4-8BBB-4295-B134-BD848AF3F7D2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EF901-934A-47A5-8EA3-714787E009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36F1F4-8BBB-4295-B134-BD848AF3F7D2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0FEF901-934A-47A5-8EA3-714787E009A7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6F1F4-8BBB-4295-B134-BD848AF3F7D2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EF901-934A-47A5-8EA3-714787E009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6F1F4-8BBB-4295-B134-BD848AF3F7D2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EF901-934A-47A5-8EA3-714787E009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6F1F4-8BBB-4295-B134-BD848AF3F7D2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EF901-934A-47A5-8EA3-714787E009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36F1F4-8BBB-4295-B134-BD848AF3F7D2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EF901-934A-47A5-8EA3-714787E009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6F1F4-8BBB-4295-B134-BD848AF3F7D2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EF901-934A-47A5-8EA3-714787E009A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6F1F4-8BBB-4295-B134-BD848AF3F7D2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FEF901-934A-47A5-8EA3-714787E009A7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936F1F4-8BBB-4295-B134-BD848AF3F7D2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0FEF901-934A-47A5-8EA3-714787E009A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2800" dirty="0" smtClean="0"/>
              <a:t>Rilevazione dati e rappresentazione grafica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72453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ISCRIZIONI  AL PRIMO ANNO</a:t>
            </a:r>
            <a:br>
              <a:rPr lang="it-IT" sz="2800" dirty="0" smtClean="0"/>
            </a:br>
            <a:r>
              <a:rPr lang="it-IT" sz="2800" dirty="0" smtClean="0"/>
              <a:t>DALL’A.S. 2013/14 ALL’A.S. 2015/16</a:t>
            </a:r>
            <a:endParaRPr lang="it-IT" sz="28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04275566"/>
              </p:ext>
            </p:extLst>
          </p:nvPr>
        </p:nvGraphicFramePr>
        <p:xfrm>
          <a:off x="33785" y="2492896"/>
          <a:ext cx="4211960" cy="1296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815"/>
                <a:gridCol w="1080120"/>
                <a:gridCol w="1163809"/>
                <a:gridCol w="1030216"/>
              </a:tblGrid>
              <a:tr h="611978"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 A.S.</a:t>
                      </a:r>
                      <a:endParaRPr lang="it-IT" sz="1600" dirty="0"/>
                    </a:p>
                  </a:txBody>
                  <a:tcPr marL="80922" marR="809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2013/14</a:t>
                      </a:r>
                      <a:endParaRPr lang="it-IT" sz="1600" dirty="0"/>
                    </a:p>
                  </a:txBody>
                  <a:tcPr marL="80922" marR="809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2014/15</a:t>
                      </a:r>
                      <a:endParaRPr lang="it-IT" sz="1600" dirty="0"/>
                    </a:p>
                  </a:txBody>
                  <a:tcPr marL="80922" marR="809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2015/16</a:t>
                      </a:r>
                      <a:endParaRPr lang="it-IT" sz="1600" dirty="0"/>
                    </a:p>
                  </a:txBody>
                  <a:tcPr marL="80922" marR="80922"/>
                </a:tc>
              </a:tr>
              <a:tr h="684167"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N° studenti</a:t>
                      </a:r>
                      <a:endParaRPr lang="it-IT" sz="1600" dirty="0"/>
                    </a:p>
                  </a:txBody>
                  <a:tcPr marL="80922" marR="809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524</a:t>
                      </a:r>
                      <a:endParaRPr lang="it-IT" sz="1600" dirty="0"/>
                    </a:p>
                  </a:txBody>
                  <a:tcPr marL="80922" marR="809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674</a:t>
                      </a:r>
                      <a:endParaRPr lang="it-IT" sz="1600" dirty="0"/>
                    </a:p>
                  </a:txBody>
                  <a:tcPr marL="80922" marR="809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762</a:t>
                      </a:r>
                      <a:endParaRPr lang="it-IT" sz="1600" dirty="0"/>
                    </a:p>
                  </a:txBody>
                  <a:tcPr marL="80922" marR="80922"/>
                </a:tc>
              </a:tr>
            </a:tbl>
          </a:graphicData>
        </a:graphic>
      </p:graphicFrame>
      <p:graphicFrame>
        <p:nvGraphicFramePr>
          <p:cNvPr id="9" name="Segnaposto contenuto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93594478"/>
              </p:ext>
            </p:extLst>
          </p:nvPr>
        </p:nvGraphicFramePr>
        <p:xfrm>
          <a:off x="4427984" y="1556792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39552" y="4509120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Aumento in percentuale studenti  rispetto anni precedenti: </a:t>
            </a:r>
          </a:p>
          <a:p>
            <a:r>
              <a:rPr lang="it-IT" b="1" dirty="0" smtClean="0"/>
              <a:t>+28,62% </a:t>
            </a:r>
            <a:r>
              <a:rPr lang="it-IT" dirty="0" smtClean="0"/>
              <a:t>(2014/15)</a:t>
            </a:r>
          </a:p>
          <a:p>
            <a:r>
              <a:rPr lang="it-IT" b="1" dirty="0" smtClean="0"/>
              <a:t>+13,06% </a:t>
            </a:r>
            <a:r>
              <a:rPr lang="it-IT" dirty="0" smtClean="0"/>
              <a:t>(2015/16)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180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8100392" cy="141277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100" dirty="0" err="1" smtClean="0"/>
              <a:t>ISCRIzioni</a:t>
            </a:r>
            <a:r>
              <a:rPr lang="it-IT" sz="3100" dirty="0" smtClean="0"/>
              <a:t> ai vari INDIRIZZI</a:t>
            </a:r>
            <a:br>
              <a:rPr lang="it-IT" sz="3100" dirty="0" smtClean="0"/>
            </a:br>
            <a:r>
              <a:rPr lang="it-IT" sz="3100" dirty="0" smtClean="0"/>
              <a:t>NELL’A.S. 2014/15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9846244"/>
              </p:ext>
            </p:extLst>
          </p:nvPr>
        </p:nvGraphicFramePr>
        <p:xfrm>
          <a:off x="33892" y="3212976"/>
          <a:ext cx="410445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372"/>
                <a:gridCol w="968361"/>
                <a:gridCol w="893872"/>
                <a:gridCol w="1042850"/>
              </a:tblGrid>
              <a:tr h="389260">
                <a:tc>
                  <a:txBody>
                    <a:bodyPr/>
                    <a:lstStyle/>
                    <a:p>
                      <a:r>
                        <a:rPr lang="it-IT" dirty="0" smtClean="0"/>
                        <a:t>Indirizzi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Am.Fin.Mark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Sist.Inf.Az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Turismo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Studenti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316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Segnaposto contenuto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60015079"/>
              </p:ext>
            </p:extLst>
          </p:nvPr>
        </p:nvGraphicFramePr>
        <p:xfrm>
          <a:off x="4211961" y="1484784"/>
          <a:ext cx="3888432" cy="2448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296594814"/>
              </p:ext>
            </p:extLst>
          </p:nvPr>
        </p:nvGraphicFramePr>
        <p:xfrm>
          <a:off x="4067944" y="4221088"/>
          <a:ext cx="3972842" cy="1976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50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7242048" cy="1143000"/>
          </a:xfrm>
        </p:spPr>
        <p:txBody>
          <a:bodyPr/>
          <a:lstStyle/>
          <a:p>
            <a:pPr algn="ctr"/>
            <a:r>
              <a:rPr lang="it-IT" dirty="0" smtClean="0"/>
              <a:t>fine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2974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146</TotalTime>
  <Words>60</Words>
  <Application>Microsoft Office PowerPoint</Application>
  <PresentationFormat>Presentazione su schermo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Mito</vt:lpstr>
      <vt:lpstr>Rilevazione dati e rappresentazione grafica</vt:lpstr>
      <vt:lpstr>ISCRIZIONI  AL PRIMO ANNO DALL’A.S. 2013/14 ALL’A.S. 2015/16</vt:lpstr>
      <vt:lpstr>ISCRIzioni ai vari INDIRIZZI NELL’A.S. 2014/15 </vt:lpstr>
      <vt:lpstr>fine</vt:lpstr>
    </vt:vector>
  </TitlesOfParts>
  <Company>Administrator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STATISTICA SULLE ISCRIZIONI DALL’A.S. 2013/14 ALL’A.S. 2015/16</dc:title>
  <dc:creator>Administrator</dc:creator>
  <cp:lastModifiedBy>Administrator</cp:lastModifiedBy>
  <cp:revision>18</cp:revision>
  <dcterms:created xsi:type="dcterms:W3CDTF">2016-05-10T12:14:35Z</dcterms:created>
  <dcterms:modified xsi:type="dcterms:W3CDTF">2016-05-25T17:15:23Z</dcterms:modified>
</cp:coreProperties>
</file>